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79" r:id="rId3"/>
    <p:sldId id="277" r:id="rId4"/>
    <p:sldId id="269" r:id="rId5"/>
    <p:sldId id="272" r:id="rId6"/>
    <p:sldId id="278" r:id="rId7"/>
    <p:sldId id="275" r:id="rId8"/>
    <p:sldId id="280" r:id="rId9"/>
    <p:sldId id="270" r:id="rId10"/>
    <p:sldId id="284" r:id="rId11"/>
    <p:sldId id="274" r:id="rId12"/>
    <p:sldId id="283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6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E28F"/>
    <a:srgbClr val="F4F40C"/>
    <a:srgbClr val="FFCCFF"/>
    <a:srgbClr val="CCFFFF"/>
    <a:srgbClr val="819F9F"/>
    <a:srgbClr val="FFFF99"/>
    <a:srgbClr val="79A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4682" autoAdjust="0"/>
  </p:normalViewPr>
  <p:slideViewPr>
    <p:cSldViewPr>
      <p:cViewPr varScale="1">
        <p:scale>
          <a:sx n="70" d="100"/>
          <a:sy n="70" d="100"/>
        </p:scale>
        <p:origin x="13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945F9A-E5F0-4E99-8E61-9C75A160D123}" type="doc">
      <dgm:prSet loTypeId="urn:microsoft.com/office/officeart/2005/8/layout/cycle2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2B0D7002-0499-4159-AD2A-F7765138F27E}">
      <dgm:prSet phldrT="[Текст]"/>
      <dgm:spPr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</dgm:spPr>
      <dgm:t>
        <a:bodyPr/>
        <a:lstStyle/>
        <a:p>
          <a:r>
            <a:rPr lang="ru-RU" dirty="0" smtClean="0"/>
            <a:t>Бабушка и дедушка</a:t>
          </a:r>
          <a:endParaRPr lang="ru-RU" dirty="0"/>
        </a:p>
      </dgm:t>
    </dgm:pt>
    <dgm:pt modelId="{C60F4253-D311-4734-B808-9EFFCD48AB3A}" type="parTrans" cxnId="{71E256C1-3256-4FDF-A305-83520FDC260D}">
      <dgm:prSet/>
      <dgm:spPr/>
      <dgm:t>
        <a:bodyPr/>
        <a:lstStyle/>
        <a:p>
          <a:endParaRPr lang="ru-RU"/>
        </a:p>
      </dgm:t>
    </dgm:pt>
    <dgm:pt modelId="{CF4E03EC-5170-4086-ACBD-5EA662E748F3}" type="sibTrans" cxnId="{71E256C1-3256-4FDF-A305-83520FDC260D}">
      <dgm:prSet/>
      <dgm:spPr/>
      <dgm:t>
        <a:bodyPr/>
        <a:lstStyle/>
        <a:p>
          <a:endParaRPr lang="ru-RU"/>
        </a:p>
      </dgm:t>
    </dgm:pt>
    <dgm:pt modelId="{784192FD-5AE3-4845-A073-331D94515F7F}" type="pres">
      <dgm:prSet presAssocID="{2C945F9A-E5F0-4E99-8E61-9C75A160D12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2D1C92-3132-403B-B110-D4DA45F2D7C8}" type="pres">
      <dgm:prSet presAssocID="{2B0D7002-0499-4159-AD2A-F7765138F27E}" presName="node" presStyleLbl="node1" presStyleIdx="0" presStyleCnt="1" custScaleX="41664" custScaleY="27084" custRadScaleRad="101020" custRadScaleInc="2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1AF74F-08B8-4FB4-AFDA-4B0AF7AA1C9E}" type="presOf" srcId="{2C945F9A-E5F0-4E99-8E61-9C75A160D123}" destId="{784192FD-5AE3-4845-A073-331D94515F7F}" srcOrd="0" destOrd="0" presId="urn:microsoft.com/office/officeart/2005/8/layout/cycle2"/>
    <dgm:cxn modelId="{71E256C1-3256-4FDF-A305-83520FDC260D}" srcId="{2C945F9A-E5F0-4E99-8E61-9C75A160D123}" destId="{2B0D7002-0499-4159-AD2A-F7765138F27E}" srcOrd="0" destOrd="0" parTransId="{C60F4253-D311-4734-B808-9EFFCD48AB3A}" sibTransId="{CF4E03EC-5170-4086-ACBD-5EA662E748F3}"/>
    <dgm:cxn modelId="{A4639480-A8AC-4D9B-993A-9357A544BF87}" type="presOf" srcId="{2B0D7002-0499-4159-AD2A-F7765138F27E}" destId="{152D1C92-3132-403B-B110-D4DA45F2D7C8}" srcOrd="0" destOrd="0" presId="urn:microsoft.com/office/officeart/2005/8/layout/cycle2"/>
    <dgm:cxn modelId="{8AEE4491-0591-4C62-8466-20E92F28D82A}" type="presParOf" srcId="{784192FD-5AE3-4845-A073-331D94515F7F}" destId="{152D1C92-3132-403B-B110-D4DA45F2D7C8}" srcOrd="0" destOrd="0" presId="urn:microsoft.com/office/officeart/2005/8/layout/cycle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2D1C92-3132-403B-B110-D4DA45F2D7C8}">
      <dsp:nvSpPr>
        <dsp:cNvPr id="0" name=""/>
        <dsp:cNvSpPr/>
      </dsp:nvSpPr>
      <dsp:spPr>
        <a:xfrm>
          <a:off x="3143256" y="213990"/>
          <a:ext cx="2857317" cy="1857420"/>
        </a:xfrm>
        <a:prstGeom prst="ellipse">
          <a:avLst/>
        </a:prstGeom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Бабушка и дедушка</a:t>
          </a:r>
          <a:endParaRPr lang="ru-RU" sz="3400" kern="1200" dirty="0"/>
        </a:p>
      </dsp:txBody>
      <dsp:txXfrm>
        <a:off x="3561700" y="486003"/>
        <a:ext cx="2020429" cy="13133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036AF1E-48D7-47F8-99B1-055F890DE580}" type="datetimeFigureOut">
              <a:rPr lang="ru-RU"/>
              <a:pPr>
                <a:defRPr/>
              </a:pPr>
              <a:t>15.10.2018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A306EBA-3701-48DF-8FD3-203AF7BD02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920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53C4F-6B2D-4B6B-86F1-5B23D1831FF7}" type="datetimeFigureOut">
              <a:rPr lang="ru-RU"/>
              <a:pPr>
                <a:defRPr/>
              </a:pPr>
              <a:t>15.10.2018</a:t>
            </a:fld>
            <a:endParaRPr lang="ru-RU" dirty="0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614E5-390B-4AB7-A019-5B3586E80E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22EC9-B74E-4AE1-93BA-360D51F91DF0}" type="datetimeFigureOut">
              <a:rPr lang="ru-RU"/>
              <a:pPr>
                <a:defRPr/>
              </a:pPr>
              <a:t>15.10.2018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00447-FDF4-4679-9B77-94699C03E7B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0E4A8-F70C-498C-BCFE-1C79B16932DB}" type="datetimeFigureOut">
              <a:rPr lang="ru-RU"/>
              <a:pPr>
                <a:defRPr/>
              </a:pPr>
              <a:t>15.10.2018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6B564-3E44-4A6E-977B-AED3097A5C0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35BB6-FCA0-423C-9FCF-EA9FE2BEDDEB}" type="datetimeFigureOut">
              <a:rPr lang="ru-RU"/>
              <a:pPr>
                <a:defRPr/>
              </a:pPr>
              <a:t>15.10.2018</a:t>
            </a:fld>
            <a:endParaRPr lang="ru-RU" dirty="0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F40B1-36E6-4CD4-BA5E-8869A5C5836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4E9AC-07B1-4FE7-9700-11209537ED17}" type="datetimeFigureOut">
              <a:rPr lang="ru-RU"/>
              <a:pPr>
                <a:defRPr/>
              </a:pPr>
              <a:t>15.10.2018</a:t>
            </a:fld>
            <a:endParaRPr lang="ru-RU" dirty="0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12703-9E3F-4A94-B3E4-EC84599B4D3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EB29C-2A1C-4F11-85C2-B44B105672DF}" type="datetimeFigureOut">
              <a:rPr lang="ru-RU"/>
              <a:pPr>
                <a:defRPr/>
              </a:pPr>
              <a:t>15.10.2018</a:t>
            </a:fld>
            <a:endParaRPr lang="ru-RU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5DF66-26CF-4675-842B-5DA7D0D0E1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130B2-54FB-46FA-9536-F6B223081DBC}" type="datetimeFigureOut">
              <a:rPr lang="ru-RU"/>
              <a:pPr>
                <a:defRPr/>
              </a:pPr>
              <a:t>15.10.2018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37F17-879C-4A03-B29C-C79FC24918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5FD4C-5A7A-4A87-A378-798909A4F982}" type="datetimeFigureOut">
              <a:rPr lang="ru-RU"/>
              <a:pPr>
                <a:defRPr/>
              </a:pPr>
              <a:t>15.10.2018</a:t>
            </a:fld>
            <a:endParaRPr lang="ru-RU" dirty="0"/>
          </a:p>
        </p:txBody>
      </p:sp>
      <p:sp>
        <p:nvSpPr>
          <p:cNvPr id="4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E827E-4990-48D1-AD91-74FBF5A8C7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B59B4-208A-4D29-935E-7337F1C2E121}" type="datetimeFigureOut">
              <a:rPr lang="ru-RU"/>
              <a:pPr>
                <a:defRPr/>
              </a:pPr>
              <a:t>15.10.2018</a:t>
            </a:fld>
            <a:endParaRPr lang="ru-RU" dirty="0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99B62-95DA-4467-90CB-93C8A6C5054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17DAC-63F0-4CDA-98A1-84386568C353}" type="datetimeFigureOut">
              <a:rPr lang="ru-RU"/>
              <a:pPr>
                <a:defRPr/>
              </a:pPr>
              <a:t>15.10.2018</a:t>
            </a:fld>
            <a:endParaRPr lang="ru-RU" dirty="0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721AF-A927-4235-9870-9C997E37B4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2C1FB-9792-471C-89B0-7134103200C2}" type="datetimeFigureOut">
              <a:rPr lang="ru-RU"/>
              <a:pPr>
                <a:defRPr/>
              </a:pPr>
              <a:t>15.10.2018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78173-DC8D-4BAE-A0B0-16046F62D3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700F49-15F0-4514-8AAD-CD87D7683FCA}" type="datetimeFigureOut">
              <a:rPr lang="ru-RU"/>
              <a:pPr>
                <a:defRPr/>
              </a:pPr>
              <a:t>15.10.2018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0A6518-65E4-41AB-8ADB-FAF237FDD6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357166"/>
            <a:ext cx="7700962" cy="4143404"/>
          </a:xfrm>
          <a:ln w="19050">
            <a:solidFill>
              <a:schemeClr val="tx1"/>
            </a:solidFill>
            <a:miter lim="800000"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Механическое движение, плотность вещества</a:t>
            </a:r>
            <a:r>
              <a:rPr lang="ru-RU" sz="72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72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сказке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«Колобок»</a:t>
            </a:r>
            <a:endParaRPr lang="ru-RU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6063" y="4500563"/>
            <a:ext cx="5786437" cy="1857375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7030A0"/>
                </a:solidFill>
              </a:rPr>
              <a:t>Составитель: </a:t>
            </a:r>
            <a:r>
              <a:rPr lang="ru-RU" sz="2000" b="1" dirty="0" err="1" smtClean="0">
                <a:solidFill>
                  <a:srgbClr val="7030A0"/>
                </a:solidFill>
              </a:rPr>
              <a:t>Живоглядова</a:t>
            </a:r>
            <a:r>
              <a:rPr lang="ru-RU" sz="2000" b="1" dirty="0" smtClean="0">
                <a:solidFill>
                  <a:srgbClr val="7030A0"/>
                </a:solidFill>
              </a:rPr>
              <a:t> А. Ю.</a:t>
            </a:r>
          </a:p>
          <a:p>
            <a:pPr eaLnBrk="1" hangingPunct="1"/>
            <a:r>
              <a:rPr lang="ru-RU" sz="2000" b="1" dirty="0" smtClean="0">
                <a:solidFill>
                  <a:srgbClr val="7030A0"/>
                </a:solidFill>
              </a:rPr>
              <a:t>ученица 7 класса</a:t>
            </a:r>
          </a:p>
          <a:p>
            <a:pPr eaLnBrk="1" hangingPunct="1"/>
            <a:r>
              <a:rPr lang="ru-RU" sz="2000" b="1" dirty="0" smtClean="0">
                <a:solidFill>
                  <a:srgbClr val="7030A0"/>
                </a:solidFill>
              </a:rPr>
              <a:t>Руководитель: Игнатюк А. В.</a:t>
            </a:r>
          </a:p>
          <a:p>
            <a:pPr eaLnBrk="1" hangingPunct="1"/>
            <a:r>
              <a:rPr lang="ru-RU" sz="2000" b="1" dirty="0" smtClean="0">
                <a:solidFill>
                  <a:srgbClr val="7030A0"/>
                </a:solidFill>
              </a:rPr>
              <a:t>Учитель </a:t>
            </a:r>
            <a:r>
              <a:rPr lang="ru-RU" sz="2000" b="1" dirty="0" smtClean="0">
                <a:solidFill>
                  <a:srgbClr val="7030A0"/>
                </a:solidFill>
              </a:rPr>
              <a:t>физики</a:t>
            </a:r>
            <a:endParaRPr lang="ru-RU" sz="2000" b="1" dirty="0" smtClean="0">
              <a:solidFill>
                <a:srgbClr val="7030A0"/>
              </a:solidFill>
            </a:endParaRPr>
          </a:p>
        </p:txBody>
      </p:sp>
      <p:sp>
        <p:nvSpPr>
          <p:cNvPr id="8" name="Улыбающееся лицо 7"/>
          <p:cNvSpPr/>
          <p:nvPr/>
        </p:nvSpPr>
        <p:spPr>
          <a:xfrm>
            <a:off x="642938" y="3929063"/>
            <a:ext cx="1571625" cy="1500187"/>
          </a:xfrm>
          <a:prstGeom prst="smileyFace">
            <a:avLst/>
          </a:prstGeom>
          <a:solidFill>
            <a:srgbClr val="FFC000"/>
          </a:solidFill>
          <a:ln w="25400" cap="rnd" cmpd="sng">
            <a:prstDash val="solid"/>
            <a:bevel/>
            <a:headEnd type="diamond"/>
            <a:tailEnd w="sm" len="med"/>
          </a:ln>
          <a:effectLst>
            <a:outerShdw blurRad="177800" sx="1000" sy="1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/>
          </p:cNvSpPr>
          <p:nvPr>
            <p:ph type="body" idx="4294967295"/>
          </p:nvPr>
        </p:nvSpPr>
        <p:spPr>
          <a:xfrm>
            <a:off x="304800" y="2000250"/>
            <a:ext cx="8686800" cy="2571750"/>
          </a:xfrm>
        </p:spPr>
        <p:txBody>
          <a:bodyPr/>
          <a:lstStyle/>
          <a:p>
            <a:pPr marL="609600" indent="-609600" eaLnBrk="1" hangingPunct="1">
              <a:buFont typeface="Wingdings 2" pitchFamily="18" charset="2"/>
              <a:buNone/>
              <a:defRPr/>
            </a:pPr>
            <a:r>
              <a:rPr lang="ru-RU" sz="2800" b="1" i="1" dirty="0" smtClean="0">
                <a:solidFill>
                  <a:srgbClr val="7030A0"/>
                </a:solidFill>
              </a:rPr>
              <a:t>1) Какова доля пустот от объёма колобка, если её масса составляет 2 % от общей. (плотность пустот равна 1,29 кг/м 3).</a:t>
            </a:r>
          </a:p>
          <a:p>
            <a:pPr marL="609600" indent="-609600" eaLnBrk="1" hangingPunct="1">
              <a:buFont typeface="Wingdings 2" pitchFamily="18" charset="2"/>
              <a:buNone/>
              <a:defRPr/>
            </a:pPr>
            <a:r>
              <a:rPr lang="ru-RU" sz="2800" b="1" i="1" dirty="0" smtClean="0">
                <a:solidFill>
                  <a:srgbClr val="7030A0"/>
                </a:solidFill>
              </a:rPr>
              <a:t>2) Интересно, сколько  примерно колобков может</a:t>
            </a:r>
            <a:r>
              <a:rPr lang="ru-RU" sz="2800" b="1" i="1" dirty="0" smtClean="0">
                <a:solidFill>
                  <a:srgbClr val="7030A0"/>
                </a:solidFill>
                <a:latin typeface="Arial" charset="0"/>
              </a:rPr>
              <a:t> </a:t>
            </a:r>
          </a:p>
          <a:p>
            <a:pPr marL="609600" indent="-609600" eaLnBrk="1" hangingPunct="1">
              <a:buFont typeface="Wingdings 2" pitchFamily="18" charset="2"/>
              <a:buNone/>
              <a:defRPr/>
            </a:pPr>
            <a:r>
              <a:rPr lang="ru-RU" sz="2800" b="1" i="1" dirty="0" smtClean="0">
                <a:solidFill>
                  <a:srgbClr val="7030A0"/>
                </a:solidFill>
              </a:rPr>
              <a:t>поместиться в животе у лисы, если его  объём  равен </a:t>
            </a:r>
          </a:p>
          <a:p>
            <a:pPr marL="609600" indent="-609600" eaLnBrk="1" hangingPunct="1">
              <a:buFont typeface="Wingdings 2" pitchFamily="18" charset="2"/>
              <a:buNone/>
              <a:defRPr/>
            </a:pPr>
            <a:r>
              <a:rPr lang="ru-RU" sz="2800" b="1" i="1" dirty="0" smtClean="0">
                <a:solidFill>
                  <a:srgbClr val="7030A0"/>
                </a:solidFill>
              </a:rPr>
              <a:t>40 885 см³? </a:t>
            </a:r>
          </a:p>
          <a:p>
            <a:pPr eaLnBrk="1" hangingPunct="1">
              <a:defRPr/>
            </a:pPr>
            <a:endParaRPr lang="ru-RU" dirty="0" smtClean="0"/>
          </a:p>
        </p:txBody>
      </p:sp>
      <p:pic>
        <p:nvPicPr>
          <p:cNvPr id="4" name="Заголовок 3"/>
          <p:cNvPicPr>
            <a:picLocks noGrp="1" noChangeArrowheads="1"/>
          </p:cNvPicPr>
          <p:nvPr>
            <p:ph type="title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457200"/>
            <a:ext cx="6048375" cy="838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764" name="Group 188"/>
          <p:cNvGraphicFramePr>
            <a:graphicFrameLocks noGrp="1"/>
          </p:cNvGraphicFramePr>
          <p:nvPr/>
        </p:nvGraphicFramePr>
        <p:xfrm>
          <a:off x="468313" y="765175"/>
          <a:ext cx="7848600" cy="5308601"/>
        </p:xfrm>
        <a:graphic>
          <a:graphicData uri="http://schemas.openxmlformats.org/drawingml/2006/table">
            <a:tbl>
              <a:tblPr/>
              <a:tblGrid>
                <a:gridCol w="935037"/>
                <a:gridCol w="1558925"/>
                <a:gridCol w="3432175"/>
                <a:gridCol w="1403350"/>
                <a:gridCol w="519113"/>
              </a:tblGrid>
              <a:tr h="61912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19F9F"/>
                          </a:solidFill>
                          <a:effectLst/>
                          <a:latin typeface="Arial" charset="0"/>
                        </a:rPr>
                        <a:t>Ответы: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627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9A6FF"/>
                          </a:solidFill>
                          <a:effectLst/>
                          <a:latin typeface="Arial" charset="0"/>
                        </a:rPr>
                        <a:t>механическое движение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Franklin Gothic Book" pitchFamily="34" charset="0"/>
                        </a:rPr>
                        <a:t>l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Franklin Gothic Book" pitchFamily="34" charset="0"/>
                        </a:rPr>
                        <a:t>  уровень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Franklin Gothic Book" pitchFamily="34" charset="0"/>
                        </a:rPr>
                        <a:t>ll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Franklin Gothic Book" pitchFamily="34" charset="0"/>
                        </a:rPr>
                        <a:t>  уровень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Franklin Gothic Book" pitchFamily="34" charset="0"/>
                        </a:rPr>
                        <a:t>lll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Franklin Gothic Book" pitchFamily="34" charset="0"/>
                        </a:rPr>
                        <a:t> уровень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3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1) 11,5 м.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1)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=400 м;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=4,44 мин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2)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=800 м;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=8,88 мин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3)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=850 м;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=9,44 мин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4)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=650 м;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=7,22 мин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5)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об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=2700 м;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об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=0,5 ч.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9A6FF"/>
                          </a:solidFill>
                          <a:effectLst/>
                          <a:latin typeface="Arial" charset="0"/>
                        </a:rPr>
                        <a:t>плотность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79A6FF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 pitchFamily="34" charset="0"/>
                        </a:rPr>
                        <a:t>1)0,008м3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4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4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714500" y="2500313"/>
            <a:ext cx="59293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>
                <a:solidFill>
                  <a:srgbClr val="FF0000"/>
                </a:solidFill>
                <a:latin typeface="Franklin Gothic Book" pitchFamily="34" charset="0"/>
              </a:rPr>
              <a:t>Конец.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Схема 19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143125" y="2428875"/>
            <a:ext cx="4643438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rPr>
              <a:t>Схема  перемещения колобка.</a:t>
            </a:r>
          </a:p>
        </p:txBody>
      </p:sp>
      <p:sp>
        <p:nvSpPr>
          <p:cNvPr id="7" name="Стрелка вниз 6"/>
          <p:cNvSpPr/>
          <p:nvPr/>
        </p:nvSpPr>
        <p:spPr>
          <a:xfrm rot="18297180">
            <a:off x="6358732" y="1310481"/>
            <a:ext cx="857250" cy="1096963"/>
          </a:xfrm>
          <a:prstGeom prst="downArrow">
            <a:avLst>
              <a:gd name="adj1" fmla="val 27968"/>
              <a:gd name="adj2" fmla="val 41402"/>
            </a:avLst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12-конечная звезда 7"/>
          <p:cNvSpPr/>
          <p:nvPr/>
        </p:nvSpPr>
        <p:spPr>
          <a:xfrm>
            <a:off x="6858000" y="2357438"/>
            <a:ext cx="1571625" cy="1000125"/>
          </a:xfrm>
          <a:prstGeom prst="star12">
            <a:avLst/>
          </a:prstGeom>
          <a:solidFill>
            <a:srgbClr val="FFFFCC"/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7030A0"/>
                </a:solidFill>
              </a:rPr>
              <a:t>Заяц</a:t>
            </a:r>
          </a:p>
        </p:txBody>
      </p:sp>
      <p:sp>
        <p:nvSpPr>
          <p:cNvPr id="9" name="Стрелка вниз 8"/>
          <p:cNvSpPr/>
          <p:nvPr/>
        </p:nvSpPr>
        <p:spPr>
          <a:xfrm rot="1827701">
            <a:off x="6862763" y="3713163"/>
            <a:ext cx="857250" cy="1096962"/>
          </a:xfrm>
          <a:prstGeom prst="downArrow">
            <a:avLst>
              <a:gd name="adj1" fmla="val 27968"/>
              <a:gd name="adj2" fmla="val 41402"/>
            </a:avLst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0" name="7-конечная звезда 9"/>
          <p:cNvSpPr/>
          <p:nvPr/>
        </p:nvSpPr>
        <p:spPr>
          <a:xfrm>
            <a:off x="5214938" y="4643438"/>
            <a:ext cx="1785937" cy="1357312"/>
          </a:xfrm>
          <a:prstGeom prst="star7">
            <a:avLst/>
          </a:prstGeom>
          <a:solidFill>
            <a:srgbClr val="7030A0"/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i="1">
                <a:solidFill>
                  <a:srgbClr val="F2F2F2"/>
                </a:solidFill>
              </a:rPr>
              <a:t>Волк</a:t>
            </a:r>
          </a:p>
        </p:txBody>
      </p:sp>
      <p:sp>
        <p:nvSpPr>
          <p:cNvPr id="11" name="Стрелка вниз 10"/>
          <p:cNvSpPr/>
          <p:nvPr/>
        </p:nvSpPr>
        <p:spPr>
          <a:xfrm rot="5400000">
            <a:off x="3929063" y="5000625"/>
            <a:ext cx="679450" cy="1108075"/>
          </a:xfrm>
          <a:prstGeom prst="downArrow">
            <a:avLst>
              <a:gd name="adj1" fmla="val 28268"/>
              <a:gd name="adj2" fmla="val 50000"/>
            </a:avLst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32-конечная звезда 11"/>
          <p:cNvSpPr/>
          <p:nvPr/>
        </p:nvSpPr>
        <p:spPr>
          <a:xfrm>
            <a:off x="500035" y="4500563"/>
            <a:ext cx="3000404" cy="1785937"/>
          </a:xfrm>
          <a:prstGeom prst="star32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/>
              <a:t>Медведь</a:t>
            </a:r>
            <a:endParaRPr lang="ru-RU" sz="2400" b="1" i="1" dirty="0"/>
          </a:p>
        </p:txBody>
      </p:sp>
      <p:sp>
        <p:nvSpPr>
          <p:cNvPr id="13" name="Стрелка вверх 12"/>
          <p:cNvSpPr/>
          <p:nvPr/>
        </p:nvSpPr>
        <p:spPr>
          <a:xfrm rot="20934401">
            <a:off x="1196975" y="2971800"/>
            <a:ext cx="571500" cy="1357313"/>
          </a:xfrm>
          <a:prstGeom prst="upArrow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ятно 2 14"/>
          <p:cNvSpPr/>
          <p:nvPr/>
        </p:nvSpPr>
        <p:spPr>
          <a:xfrm>
            <a:off x="0" y="642938"/>
            <a:ext cx="2928938" cy="2500312"/>
          </a:xfrm>
          <a:prstGeom prst="irregularSeal2">
            <a:avLst/>
          </a:prstGeom>
          <a:solidFill>
            <a:srgbClr val="F4F40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rgbClr val="FF0000"/>
                </a:solidFill>
              </a:rPr>
              <a:t>Лиса!</a:t>
            </a:r>
          </a:p>
        </p:txBody>
      </p:sp>
      <p:sp>
        <p:nvSpPr>
          <p:cNvPr id="16" name="Улыбающееся лицо 15"/>
          <p:cNvSpPr/>
          <p:nvPr/>
        </p:nvSpPr>
        <p:spPr>
          <a:xfrm>
            <a:off x="3500438" y="3071813"/>
            <a:ext cx="1928812" cy="1571625"/>
          </a:xfrm>
          <a:prstGeom prst="smileyFace">
            <a:avLst/>
          </a:prstGeom>
          <a:solidFill>
            <a:srgbClr val="F4F40C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FFCC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Колобок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650"/>
                            </p:stCondLst>
                            <p:childTnLst>
                              <p:par>
                                <p:cTn id="4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65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150"/>
                            </p:stCondLst>
                            <p:childTnLst>
                              <p:par>
                                <p:cTn id="6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150"/>
                            </p:stCondLst>
                            <p:childTnLst>
                              <p:par>
                                <p:cTn id="70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150"/>
                            </p:stCondLst>
                            <p:childTnLst>
                              <p:par>
                                <p:cTn id="7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1150"/>
                            </p:stCondLst>
                            <p:childTnLst>
                              <p:par>
                                <p:cTn id="84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64800000">
                                      <p:cBhvr>
                                        <p:cTn id="8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3" presetClass="exit" presetSubtype="16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plus(in)">
                                      <p:cBhvr>
                                        <p:cTn id="8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0" grpId="0">
        <p:bldAsOne/>
      </p:bldGraphic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6" grpId="1" animBg="1"/>
      <p:bldP spid="16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rgbClr val="00B0F0"/>
                </a:solidFill>
              </a:rPr>
              <a:t>Дополнительные данные:</a:t>
            </a:r>
            <a:endParaRPr lang="ru-RU" sz="5400" b="1" dirty="0">
              <a:solidFill>
                <a:srgbClr val="00B0F0"/>
              </a:solidFill>
            </a:endParaRPr>
          </a:p>
        </p:txBody>
      </p:sp>
      <p:graphicFrame>
        <p:nvGraphicFramePr>
          <p:cNvPr id="15393" name="Group 33"/>
          <p:cNvGraphicFramePr>
            <a:graphicFrameLocks noGrp="1"/>
          </p:cNvGraphicFramePr>
          <p:nvPr>
            <p:ph idx="1"/>
          </p:nvPr>
        </p:nvGraphicFramePr>
        <p:xfrm>
          <a:off x="1000125" y="2286000"/>
          <a:ext cx="7500938" cy="3340735"/>
        </p:xfrm>
        <a:graphic>
          <a:graphicData uri="http://schemas.openxmlformats.org/drawingml/2006/table">
            <a:tbl>
              <a:tblPr/>
              <a:tblGrid>
                <a:gridCol w="3355975"/>
                <a:gridCol w="4144963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</a:rPr>
                        <a:t>Величина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</a:rPr>
                        <a:t>Единицы измерения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03225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534B38"/>
                          </a:solidFill>
                          <a:effectLst/>
                          <a:latin typeface="Franklin Gothic Book" pitchFamily="34" charset="0"/>
                        </a:rPr>
                        <a:t>Таблица №1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              Масса колобка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 700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Средняя скорость колобка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5,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4 км /ч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Диаметр колобка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Franklin Gothic Book" pitchFamily="34" charset="0"/>
                        </a:rPr>
                        <a:t>25 см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285852" y="214290"/>
            <a:ext cx="6415078" cy="969959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7030A0"/>
                </a:solidFill>
              </a:rPr>
              <a:t>Задания </a:t>
            </a:r>
            <a:r>
              <a:rPr lang="en-US" dirty="0" smtClean="0">
                <a:solidFill>
                  <a:srgbClr val="7030A0"/>
                </a:solidFill>
              </a:rPr>
              <a:t>I </a:t>
            </a:r>
            <a:r>
              <a:rPr lang="ru-RU" dirty="0" smtClean="0">
                <a:solidFill>
                  <a:srgbClr val="7030A0"/>
                </a:solidFill>
              </a:rPr>
              <a:t>уровня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928688" y="1928813"/>
            <a:ext cx="7858125" cy="3643312"/>
          </a:xfrm>
        </p:spPr>
        <p:txBody>
          <a:bodyPr/>
          <a:lstStyle/>
          <a:p>
            <a:pPr marL="514350" indent="-514350" eaLnBrk="1" hangingPunct="1"/>
            <a:r>
              <a:rPr lang="ru-RU" dirty="0" smtClean="0">
                <a:solidFill>
                  <a:srgbClr val="0070C0"/>
                </a:solidFill>
              </a:rPr>
              <a:t>1) Ребята, сколько метров в секунду пробегает колобок?</a:t>
            </a:r>
          </a:p>
          <a:p>
            <a:pPr marL="514350" indent="-514350" algn="ctr" eaLnBrk="1" hangingPunct="1">
              <a:buFont typeface="Wingdings 2" pitchFamily="18" charset="2"/>
              <a:buAutoNum type="arabicParenR"/>
            </a:pPr>
            <a:endParaRPr lang="ru-RU" dirty="0" smtClean="0">
              <a:solidFill>
                <a:srgbClr val="0070C0"/>
              </a:solidFill>
            </a:endParaRPr>
          </a:p>
          <a:p>
            <a:pPr marL="514350" indent="-514350" eaLnBrk="1" hangingPunct="1"/>
            <a:r>
              <a:rPr lang="ru-RU" dirty="0" smtClean="0">
                <a:solidFill>
                  <a:srgbClr val="0070C0"/>
                </a:solidFill>
              </a:rPr>
              <a:t>2) Вычислите путь и время движения колобка с окна до ворот</a:t>
            </a:r>
            <a:r>
              <a:rPr lang="ru-RU" dirty="0" smtClean="0">
                <a:solidFill>
                  <a:srgbClr val="7030A0"/>
                </a:solidFill>
              </a:rPr>
              <a:t>. (ответ записать в ед. СИ) </a:t>
            </a:r>
          </a:p>
          <a:p>
            <a:pPr marL="514350" indent="-514350" algn="ctr" eaLnBrk="1" hangingPunct="1">
              <a:buFont typeface="Wingdings 2" pitchFamily="18" charset="2"/>
              <a:buAutoNum type="arabicParenR"/>
            </a:pPr>
            <a:endParaRPr lang="ru-RU" dirty="0" smtClean="0">
              <a:solidFill>
                <a:srgbClr val="7030A0"/>
              </a:solidFill>
            </a:endParaRPr>
          </a:p>
          <a:p>
            <a:pPr marL="514350" indent="-514350" algn="r" eaLnBrk="1" hangingPunct="1"/>
            <a:r>
              <a:rPr lang="ru-RU" dirty="0" smtClean="0">
                <a:solidFill>
                  <a:schemeClr val="tx1"/>
                </a:solidFill>
                <a:hlinkClick r:id="rId2" action="ppaction://hlinksldjump"/>
              </a:rPr>
              <a:t> (См. рисунок №1).</a:t>
            </a:r>
            <a:endParaRPr lang="ru-RU" dirty="0" smtClean="0">
              <a:solidFill>
                <a:schemeClr val="tx1"/>
              </a:solidFill>
            </a:endParaRPr>
          </a:p>
          <a:p>
            <a:pPr marL="514350" indent="-514350" eaLnBrk="1" hangingPunct="1"/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6" name="Улыбающееся лицо 5"/>
          <p:cNvSpPr/>
          <p:nvPr/>
        </p:nvSpPr>
        <p:spPr>
          <a:xfrm>
            <a:off x="357188" y="285750"/>
            <a:ext cx="571500" cy="5715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Улыбающееся лицо 6"/>
          <p:cNvSpPr/>
          <p:nvPr/>
        </p:nvSpPr>
        <p:spPr>
          <a:xfrm>
            <a:off x="8072438" y="357188"/>
            <a:ext cx="571500" cy="5715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390" name="Прямоугольник 7"/>
          <p:cNvSpPr>
            <a:spLocks noChangeArrowheads="1"/>
          </p:cNvSpPr>
          <p:nvPr/>
        </p:nvSpPr>
        <p:spPr bwMode="auto">
          <a:xfrm>
            <a:off x="2857500" y="1071563"/>
            <a:ext cx="30718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2060"/>
                </a:solidFill>
                <a:latin typeface="Franklin Gothic Book" pitchFamily="34" charset="0"/>
              </a:rPr>
              <a:t>по теме механическое движение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42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60"/>
                            </p:stCondLst>
                            <p:childTnLst>
                              <p:par>
                                <p:cTn id="2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750" y="1285875"/>
          <a:ext cx="5857920" cy="478634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90528"/>
                <a:gridCol w="390528"/>
                <a:gridCol w="390528"/>
                <a:gridCol w="390528"/>
                <a:gridCol w="390528"/>
                <a:gridCol w="390528"/>
                <a:gridCol w="390528"/>
                <a:gridCol w="390528"/>
                <a:gridCol w="390528"/>
                <a:gridCol w="390528"/>
                <a:gridCol w="390528"/>
                <a:gridCol w="390528"/>
                <a:gridCol w="390528"/>
                <a:gridCol w="390528"/>
                <a:gridCol w="390528"/>
              </a:tblGrid>
              <a:tr h="308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7668" name="TextBox 5"/>
          <p:cNvSpPr txBox="1">
            <a:spLocks noChangeArrowheads="1"/>
          </p:cNvSpPr>
          <p:nvPr/>
        </p:nvSpPr>
        <p:spPr bwMode="auto">
          <a:xfrm>
            <a:off x="6072188" y="571500"/>
            <a:ext cx="2857500" cy="376238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91581F"/>
                </a:solidFill>
                <a:latin typeface="Franklin Gothic Book" pitchFamily="34" charset="0"/>
              </a:rPr>
              <a:t>50 на 50 сантиметров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063" y="500063"/>
            <a:ext cx="928687" cy="3698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окно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0063" y="1428750"/>
            <a:ext cx="928687" cy="3698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лавка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86125" y="785813"/>
            <a:ext cx="928688" cy="3698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дверь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86313" y="785813"/>
            <a:ext cx="928687" cy="3698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сени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715000" y="2000250"/>
            <a:ext cx="1143000" cy="3698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крыльцо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29188" y="6072188"/>
            <a:ext cx="1143000" cy="3698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калитка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500188" y="571500"/>
            <a:ext cx="642937" cy="714375"/>
          </a:xfrm>
          <a:prstGeom prst="rect">
            <a:avLst/>
          </a:prstGeom>
          <a:solidFill>
            <a:srgbClr val="00B0F0">
              <a:alpha val="4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5" name="Прямая соединительная линия 24"/>
          <p:cNvCxnSpPr>
            <a:stCxn id="21" idx="1"/>
            <a:endCxn id="21" idx="3"/>
          </p:cNvCxnSpPr>
          <p:nvPr/>
        </p:nvCxnSpPr>
        <p:spPr>
          <a:xfrm rot="10800000" flipH="1">
            <a:off x="1500188" y="928688"/>
            <a:ext cx="642937" cy="1587"/>
          </a:xfrm>
          <a:prstGeom prst="line">
            <a:avLst/>
          </a:prstGeom>
          <a:ln w="476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вал 32"/>
          <p:cNvSpPr/>
          <p:nvPr/>
        </p:nvSpPr>
        <p:spPr>
          <a:xfrm>
            <a:off x="1643063" y="1000125"/>
            <a:ext cx="357187" cy="285750"/>
          </a:xfrm>
          <a:prstGeom prst="ellips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35" name="Прямая со стрелкой 34"/>
          <p:cNvCxnSpPr/>
          <p:nvPr/>
        </p:nvCxnSpPr>
        <p:spPr>
          <a:xfrm rot="5400000">
            <a:off x="1608138" y="1463675"/>
            <a:ext cx="357188" cy="1587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 flipH="1" flipV="1">
            <a:off x="1429544" y="1785144"/>
            <a:ext cx="285750" cy="1588"/>
          </a:xfrm>
          <a:prstGeom prst="line">
            <a:avLst/>
          </a:prstGeom>
          <a:ln w="476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 flipH="1" flipV="1">
            <a:off x="1929607" y="1785144"/>
            <a:ext cx="285750" cy="1587"/>
          </a:xfrm>
          <a:prstGeom prst="line">
            <a:avLst/>
          </a:prstGeom>
          <a:ln w="476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428750" y="1643063"/>
            <a:ext cx="857250" cy="158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ямоугольник 50"/>
          <p:cNvSpPr/>
          <p:nvPr/>
        </p:nvSpPr>
        <p:spPr>
          <a:xfrm>
            <a:off x="3929063" y="1357313"/>
            <a:ext cx="428625" cy="5715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46" name="Соединительная линия уступом 45"/>
          <p:cNvCxnSpPr/>
          <p:nvPr/>
        </p:nvCxnSpPr>
        <p:spPr>
          <a:xfrm>
            <a:off x="1785938" y="1643063"/>
            <a:ext cx="2428875" cy="285750"/>
          </a:xfrm>
          <a:prstGeom prst="bentConnector3">
            <a:avLst>
              <a:gd name="adj1" fmla="val 209"/>
            </a:avLst>
          </a:prstGeom>
          <a:ln w="38100">
            <a:solidFill>
              <a:srgbClr val="0070C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4357688" y="1285875"/>
            <a:ext cx="1357312" cy="64293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5000625" y="1928813"/>
            <a:ext cx="642938" cy="5715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5000625" y="1928813"/>
            <a:ext cx="642938" cy="285750"/>
          </a:xfrm>
          <a:prstGeom prst="rect">
            <a:avLst/>
          </a:prstGeom>
          <a:solidFill>
            <a:srgbClr val="002060">
              <a:alpha val="51000"/>
            </a:srgb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63" name="Прямая со стрелкой 62"/>
          <p:cNvCxnSpPr>
            <a:stCxn id="51" idx="2"/>
            <a:endCxn id="58" idx="0"/>
          </p:cNvCxnSpPr>
          <p:nvPr/>
        </p:nvCxnSpPr>
        <p:spPr>
          <a:xfrm rot="16200000" flipH="1">
            <a:off x="4732338" y="1338262"/>
            <a:ext cx="1588" cy="1179513"/>
          </a:xfrm>
          <a:prstGeom prst="straightConnector1">
            <a:avLst/>
          </a:prstGeom>
          <a:ln w="698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>
            <a:stCxn id="58" idx="0"/>
          </p:cNvCxnSpPr>
          <p:nvPr/>
        </p:nvCxnSpPr>
        <p:spPr>
          <a:xfrm rot="16200000" flipH="1">
            <a:off x="3411538" y="3840163"/>
            <a:ext cx="3857625" cy="34925"/>
          </a:xfrm>
          <a:prstGeom prst="straightConnector1">
            <a:avLst/>
          </a:prstGeom>
          <a:ln w="508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Скругленный прямоугольник 66"/>
          <p:cNvSpPr/>
          <p:nvPr/>
        </p:nvSpPr>
        <p:spPr>
          <a:xfrm>
            <a:off x="4214813" y="4500563"/>
            <a:ext cx="714375" cy="1285875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3357563" y="4500563"/>
            <a:ext cx="785812" cy="1285875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rot="5400000" flipH="1" flipV="1">
            <a:off x="4608513" y="5251450"/>
            <a:ext cx="928688" cy="1587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5072063" y="4786313"/>
            <a:ext cx="642937" cy="1587"/>
          </a:xfrm>
          <a:prstGeom prst="line">
            <a:avLst/>
          </a:prstGeom>
          <a:ln w="412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>
            <a:off x="5251450" y="5251450"/>
            <a:ext cx="928688" cy="1588"/>
          </a:xfrm>
          <a:prstGeom prst="line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rot="10800000">
            <a:off x="1428750" y="5072063"/>
            <a:ext cx="1928813" cy="1587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10800000">
            <a:off x="1428750" y="5572125"/>
            <a:ext cx="1928813" cy="1588"/>
          </a:xfrm>
          <a:prstGeom prst="line">
            <a:avLst/>
          </a:prstGeom>
          <a:ln w="476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10800000">
            <a:off x="5715000" y="5072063"/>
            <a:ext cx="1571625" cy="1587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10800000">
            <a:off x="5715000" y="5572125"/>
            <a:ext cx="1571625" cy="1588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 rot="5400000">
            <a:off x="7751763" y="1463675"/>
            <a:ext cx="785812" cy="1588"/>
          </a:xfrm>
          <a:prstGeom prst="straightConnector1">
            <a:avLst/>
          </a:prstGeom>
          <a:ln w="38100">
            <a:solidFill>
              <a:srgbClr val="002060"/>
            </a:solidFill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Прямоугольник 93"/>
          <p:cNvSpPr/>
          <p:nvPr/>
        </p:nvSpPr>
        <p:spPr>
          <a:xfrm>
            <a:off x="8001000" y="2143125"/>
            <a:ext cx="357188" cy="357188"/>
          </a:xfrm>
          <a:prstGeom prst="rect">
            <a:avLst/>
          </a:prstGeom>
          <a:solidFill>
            <a:srgbClr val="FFFFCC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5" name="Правильный пятиугольник 94">
            <a:hlinkClick r:id="rId3" action="ppaction://hlinksldjump"/>
          </p:cNvPr>
          <p:cNvSpPr/>
          <p:nvPr/>
        </p:nvSpPr>
        <p:spPr>
          <a:xfrm>
            <a:off x="7929563" y="3000375"/>
            <a:ext cx="928687" cy="785813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6" name="Развернутая стрелка 95"/>
          <p:cNvSpPr/>
          <p:nvPr/>
        </p:nvSpPr>
        <p:spPr>
          <a:xfrm>
            <a:off x="8286750" y="3214688"/>
            <a:ext cx="285750" cy="428625"/>
          </a:xfrm>
          <a:prstGeom prst="uturnArrow">
            <a:avLst/>
          </a:prstGeom>
          <a:solidFill>
            <a:srgbClr val="0070C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7702" name="TextBox 96"/>
          <p:cNvSpPr txBox="1">
            <a:spLocks noChangeArrowheads="1"/>
          </p:cNvSpPr>
          <p:nvPr/>
        </p:nvSpPr>
        <p:spPr bwMode="auto">
          <a:xfrm rot="10800000" flipV="1">
            <a:off x="749300" y="5938838"/>
            <a:ext cx="3044825" cy="450850"/>
          </a:xfrm>
          <a:prstGeom prst="rect">
            <a:avLst/>
          </a:prstGeom>
          <a:noFill/>
          <a:ln w="53975">
            <a:solidFill>
              <a:srgbClr val="92D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>
                <a:solidFill>
                  <a:srgbClr val="7030A0"/>
                </a:solidFill>
                <a:latin typeface="Franklin Gothic Book" pitchFamily="34" charset="0"/>
              </a:rPr>
              <a:t>Маршрут  колобка</a:t>
            </a:r>
            <a:endParaRPr lang="ru-RU" sz="2000" b="1" i="1">
              <a:solidFill>
                <a:srgbClr val="7030A0"/>
              </a:solidFill>
            </a:endParaRPr>
          </a:p>
        </p:txBody>
      </p:sp>
      <p:sp>
        <p:nvSpPr>
          <p:cNvPr id="17703" name="Rectangle 297"/>
          <p:cNvSpPr>
            <a:spLocks noChangeArrowheads="1"/>
          </p:cNvSpPr>
          <p:nvPr/>
        </p:nvSpPr>
        <p:spPr bwMode="auto">
          <a:xfrm>
            <a:off x="7740650" y="6165850"/>
            <a:ext cx="1042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solidFill>
                  <a:srgbClr val="7030A0"/>
                </a:solidFill>
              </a:rPr>
              <a:t>рис №1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285852" y="214290"/>
            <a:ext cx="6415078" cy="969959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i="1" dirty="0" smtClean="0">
                <a:solidFill>
                  <a:srgbClr val="00B0F0"/>
                </a:solidFill>
              </a:rPr>
              <a:t>Задания</a:t>
            </a:r>
            <a:r>
              <a:rPr lang="en-US" sz="4400" b="1" i="1" dirty="0" smtClean="0">
                <a:solidFill>
                  <a:srgbClr val="00B0F0"/>
                </a:solidFill>
              </a:rPr>
              <a:t> II </a:t>
            </a:r>
            <a:r>
              <a:rPr lang="ru-RU" sz="4400" b="1" i="1" dirty="0" smtClean="0">
                <a:solidFill>
                  <a:srgbClr val="00B0F0"/>
                </a:solidFill>
              </a:rPr>
              <a:t>уровня.</a:t>
            </a:r>
            <a:endParaRPr lang="ru-RU" sz="4400" b="1" i="1" dirty="0">
              <a:solidFill>
                <a:srgbClr val="00B0F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2875" y="1071563"/>
            <a:ext cx="8821738" cy="5526087"/>
          </a:xfrm>
        </p:spPr>
        <p:txBody>
          <a:bodyPr/>
          <a:lstStyle/>
          <a:p>
            <a:pPr marL="514350" indent="-514350" algn="ctr" eaLnBrk="1" hangingPunct="1">
              <a:lnSpc>
                <a:spcPct val="80000"/>
              </a:lnSpc>
            </a:pPr>
            <a:r>
              <a:rPr lang="ru-RU" sz="2800" dirty="0" smtClean="0">
                <a:solidFill>
                  <a:srgbClr val="FF0000"/>
                </a:solidFill>
              </a:rPr>
              <a:t>Вычислите путь, пройденный колобком:</a:t>
            </a:r>
          </a:p>
          <a:p>
            <a:pPr marL="514350" indent="-514350" algn="ctr" eaLnBrk="1" hangingPunct="1">
              <a:lnSpc>
                <a:spcPct val="80000"/>
              </a:lnSpc>
            </a:pPr>
            <a:r>
              <a:rPr lang="ru-RU" sz="2800" dirty="0" smtClean="0">
                <a:solidFill>
                  <a:srgbClr val="7030A0"/>
                </a:solidFill>
              </a:rPr>
              <a:t> 1. На каждом участке движения колобка</a:t>
            </a:r>
            <a:r>
              <a:rPr lang="ru-RU" sz="2800" dirty="0" smtClean="0">
                <a:solidFill>
                  <a:srgbClr val="7030A0"/>
                </a:solidFill>
                <a:latin typeface="Arial" charset="0"/>
              </a:rPr>
              <a:t>.</a:t>
            </a:r>
          </a:p>
          <a:p>
            <a:pPr marL="514350" indent="-514350" algn="ctr" eaLnBrk="1" hangingPunct="1">
              <a:lnSpc>
                <a:spcPct val="80000"/>
              </a:lnSpc>
            </a:pPr>
            <a:r>
              <a:rPr lang="ru-RU" sz="2800" dirty="0" smtClean="0">
                <a:solidFill>
                  <a:srgbClr val="7030A0"/>
                </a:solidFill>
              </a:rPr>
              <a:t> 2. На всем участке движения</a:t>
            </a:r>
            <a:r>
              <a:rPr lang="ru-RU" sz="2800" dirty="0" smtClean="0">
                <a:solidFill>
                  <a:srgbClr val="7030A0"/>
                </a:solidFill>
                <a:latin typeface="Arial" charset="0"/>
              </a:rPr>
              <a:t>.</a:t>
            </a:r>
          </a:p>
          <a:p>
            <a:pPr marL="514350" indent="-514350" eaLnBrk="1" hangingPunct="1">
              <a:lnSpc>
                <a:spcPct val="80000"/>
              </a:lnSpc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514350" indent="-514350" algn="ctr" eaLnBrk="1" hangingPunct="1">
              <a:lnSpc>
                <a:spcPct val="80000"/>
              </a:lnSpc>
            </a:pPr>
            <a:r>
              <a:rPr lang="ru-RU" sz="2800" dirty="0" smtClean="0">
                <a:solidFill>
                  <a:srgbClr val="FF0000"/>
                </a:solidFill>
              </a:rPr>
              <a:t>Вычислите время движения</a:t>
            </a:r>
            <a:r>
              <a:rPr lang="ru-RU" sz="2800" dirty="0" smtClean="0">
                <a:solidFill>
                  <a:schemeClr val="bg1"/>
                </a:solidFill>
              </a:rPr>
              <a:t>:</a:t>
            </a:r>
          </a:p>
          <a:p>
            <a:pPr marL="514350" indent="-514350" algn="ctr" eaLnBrk="1" hangingPunct="1">
              <a:lnSpc>
                <a:spcPct val="80000"/>
              </a:lnSpc>
            </a:pPr>
            <a:r>
              <a:rPr lang="ru-RU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rgbClr val="7030A0"/>
                </a:solidFill>
              </a:rPr>
              <a:t>1. На каждом участке</a:t>
            </a:r>
            <a:r>
              <a:rPr lang="ru-RU" sz="2800" dirty="0" smtClean="0">
                <a:solidFill>
                  <a:srgbClr val="7030A0"/>
                </a:solidFill>
                <a:latin typeface="Arial" charset="0"/>
              </a:rPr>
              <a:t> (ответ записать в минутах)</a:t>
            </a:r>
            <a:r>
              <a:rPr lang="ru-RU" sz="2800" dirty="0" smtClean="0">
                <a:solidFill>
                  <a:srgbClr val="7030A0"/>
                </a:solidFill>
              </a:rPr>
              <a:t>.</a:t>
            </a:r>
          </a:p>
          <a:p>
            <a:pPr marL="514350" indent="-514350" algn="ctr" eaLnBrk="1" hangingPunct="1">
              <a:lnSpc>
                <a:spcPct val="80000"/>
              </a:lnSpc>
            </a:pPr>
            <a:r>
              <a:rPr lang="ru-RU" sz="2800" dirty="0" smtClean="0">
                <a:solidFill>
                  <a:srgbClr val="7030A0"/>
                </a:solidFill>
              </a:rPr>
              <a:t> 2. На всем участке</a:t>
            </a:r>
            <a:r>
              <a:rPr lang="ru-RU" sz="2800" dirty="0" smtClean="0">
                <a:solidFill>
                  <a:srgbClr val="7030A0"/>
                </a:solidFill>
                <a:latin typeface="Arial" charset="0"/>
              </a:rPr>
              <a:t> (ответ записать в часах)</a:t>
            </a:r>
            <a:r>
              <a:rPr lang="ru-RU" sz="2800" dirty="0" smtClean="0">
                <a:solidFill>
                  <a:srgbClr val="7030A0"/>
                </a:solidFill>
              </a:rPr>
              <a:t>.</a:t>
            </a:r>
          </a:p>
          <a:p>
            <a:pPr marL="514350" indent="-514350" eaLnBrk="1" hangingPunct="1">
              <a:lnSpc>
                <a:spcPct val="80000"/>
              </a:lnSpc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514350" indent="-514350" eaLnBrk="1" hangingPunct="1">
              <a:lnSpc>
                <a:spcPct val="80000"/>
              </a:lnSpc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514350" indent="-514350" algn="r" eaLnBrk="1" hangingPunct="1">
              <a:lnSpc>
                <a:spcPct val="80000"/>
              </a:lnSpc>
            </a:pPr>
            <a:r>
              <a:rPr lang="ru-RU" sz="2800" b="1" i="1" u="sng" dirty="0" smtClean="0">
                <a:solidFill>
                  <a:srgbClr val="FF0000"/>
                </a:solidFill>
                <a:hlinkClick r:id="rId2" action="ppaction://hlinksldjump"/>
              </a:rPr>
              <a:t>См</a:t>
            </a:r>
            <a:r>
              <a:rPr lang="ru-RU" sz="2800" b="1" i="1" u="sng" dirty="0" smtClean="0">
                <a:solidFill>
                  <a:srgbClr val="FF0000"/>
                </a:solidFill>
                <a:latin typeface="Arial" charset="0"/>
                <a:hlinkClick r:id="rId2" action="ppaction://hlinksldjump"/>
              </a:rPr>
              <a:t>.</a:t>
            </a:r>
            <a:r>
              <a:rPr lang="ru-RU" sz="2800" b="1" i="1" dirty="0" smtClean="0">
                <a:solidFill>
                  <a:srgbClr val="FF0000"/>
                </a:solidFill>
                <a:hlinkClick r:id="rId2" action="ppaction://hlinksldjump"/>
              </a:rPr>
              <a:t> рис № 2</a:t>
            </a:r>
            <a:r>
              <a:rPr lang="ru-RU" sz="2800" b="1" i="1" dirty="0" smtClean="0">
                <a:solidFill>
                  <a:srgbClr val="00B0F0"/>
                </a:solidFill>
                <a:hlinkClick r:id="rId2" action="ppaction://hlinksldjump"/>
              </a:rPr>
              <a:t>.</a:t>
            </a:r>
            <a:endParaRPr lang="ru-RU" sz="2800" b="1" i="1" dirty="0" smtClean="0">
              <a:solidFill>
                <a:srgbClr val="00B0F0"/>
              </a:solidFill>
            </a:endParaRPr>
          </a:p>
          <a:p>
            <a:pPr marL="514350" indent="-514350" eaLnBrk="1" hangingPunct="1">
              <a:lnSpc>
                <a:spcPct val="80000"/>
              </a:lnSpc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514350" indent="-514350" eaLnBrk="1" hangingPunct="1">
              <a:lnSpc>
                <a:spcPct val="80000"/>
              </a:lnSpc>
            </a:pPr>
            <a:r>
              <a:rPr lang="ru-RU" sz="2800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Улыбающееся лицо 5"/>
          <p:cNvSpPr/>
          <p:nvPr/>
        </p:nvSpPr>
        <p:spPr>
          <a:xfrm>
            <a:off x="357188" y="285750"/>
            <a:ext cx="571500" cy="5715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Улыбающееся лицо 6"/>
          <p:cNvSpPr/>
          <p:nvPr/>
        </p:nvSpPr>
        <p:spPr>
          <a:xfrm>
            <a:off x="8072438" y="357188"/>
            <a:ext cx="571500" cy="5715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750"/>
                            </p:stCondLst>
                            <p:childTnLst>
                              <p:par>
                                <p:cTn id="3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750"/>
                            </p:stCondLst>
                            <p:childTnLst>
                              <p:par>
                                <p:cTn id="4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750"/>
                            </p:stCondLst>
                            <p:childTnLst>
                              <p:par>
                                <p:cTn id="5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00188" y="1357313"/>
          <a:ext cx="5643600" cy="521497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76240"/>
                <a:gridCol w="376240"/>
                <a:gridCol w="376240"/>
                <a:gridCol w="376240"/>
                <a:gridCol w="376240"/>
                <a:gridCol w="376240"/>
                <a:gridCol w="376240"/>
                <a:gridCol w="376240"/>
                <a:gridCol w="376240"/>
                <a:gridCol w="376240"/>
                <a:gridCol w="376240"/>
                <a:gridCol w="376240"/>
                <a:gridCol w="376240"/>
                <a:gridCol w="376240"/>
                <a:gridCol w="376240"/>
              </a:tblGrid>
              <a:tr h="326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5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5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5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5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5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5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5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5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8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Улыбающееся лицо 8"/>
          <p:cNvSpPr/>
          <p:nvPr/>
        </p:nvSpPr>
        <p:spPr>
          <a:xfrm>
            <a:off x="1643063" y="1500188"/>
            <a:ext cx="428625" cy="428625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071938" y="1428750"/>
            <a:ext cx="928687" cy="3698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заяц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00188" y="5214938"/>
            <a:ext cx="1000125" cy="3698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волк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00750" y="3071813"/>
            <a:ext cx="1428750" cy="4000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медведь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71813" y="5786438"/>
            <a:ext cx="1285875" cy="523875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0000"/>
                </a:solidFill>
              </a:rPr>
              <a:t>лиса</a:t>
            </a:r>
          </a:p>
        </p:txBody>
      </p:sp>
      <p:sp>
        <p:nvSpPr>
          <p:cNvPr id="28" name="Улыбающееся лицо 27"/>
          <p:cNvSpPr/>
          <p:nvPr/>
        </p:nvSpPr>
        <p:spPr>
          <a:xfrm>
            <a:off x="6215063" y="5500688"/>
            <a:ext cx="428625" cy="428625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Улыбающееся лицо 28"/>
          <p:cNvSpPr/>
          <p:nvPr/>
        </p:nvSpPr>
        <p:spPr>
          <a:xfrm>
            <a:off x="3000375" y="2857500"/>
            <a:ext cx="428625" cy="428625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Улыбающееся лицо 29"/>
          <p:cNvSpPr/>
          <p:nvPr/>
        </p:nvSpPr>
        <p:spPr>
          <a:xfrm>
            <a:off x="3357563" y="4572000"/>
            <a:ext cx="428625" cy="428625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8358188" y="1643063"/>
          <a:ext cx="357190" cy="35719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357190"/>
              </a:tblGrid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5643563" y="500063"/>
            <a:ext cx="3214687" cy="46196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  <a:cs typeface="+mn-cs"/>
              </a:rPr>
              <a:t>50 на 50 метров</a:t>
            </a:r>
          </a:p>
        </p:txBody>
      </p:sp>
      <p:sp>
        <p:nvSpPr>
          <p:cNvPr id="10" name="Управляющая кнопка: домой 9">
            <a:hlinkClick r:id="" action="ppaction://hlinkshowjump?jump=firstslide" highlightClick="1"/>
          </p:cNvPr>
          <p:cNvSpPr/>
          <p:nvPr/>
        </p:nvSpPr>
        <p:spPr>
          <a:xfrm>
            <a:off x="500063" y="1643063"/>
            <a:ext cx="785812" cy="714375"/>
          </a:xfrm>
          <a:prstGeom prst="actionButtonHom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732" name="TextBox 19"/>
          <p:cNvSpPr txBox="1">
            <a:spLocks noChangeArrowheads="1"/>
          </p:cNvSpPr>
          <p:nvPr/>
        </p:nvSpPr>
        <p:spPr bwMode="auto">
          <a:xfrm>
            <a:off x="2857500" y="1285875"/>
            <a:ext cx="785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>
                <a:solidFill>
                  <a:srgbClr val="FF0000"/>
                </a:solidFill>
                <a:latin typeface="Franklin Gothic Book" pitchFamily="34" charset="0"/>
              </a:rPr>
              <a:t>S</a:t>
            </a:r>
            <a:r>
              <a:rPr lang="en-US" sz="2400" b="1" i="1">
                <a:solidFill>
                  <a:srgbClr val="FF0000"/>
                </a:solidFill>
                <a:latin typeface="Franklin Gothic Book" pitchFamily="34" charset="0"/>
              </a:rPr>
              <a:t>1</a:t>
            </a:r>
            <a:endParaRPr lang="ru-RU" sz="2400" b="1" i="1">
              <a:solidFill>
                <a:srgbClr val="FF0000"/>
              </a:solidFill>
              <a:latin typeface="Franklin Gothic Book" pitchFamily="34" charset="0"/>
            </a:endParaRPr>
          </a:p>
        </p:txBody>
      </p:sp>
      <p:sp>
        <p:nvSpPr>
          <p:cNvPr id="19733" name="TextBox 20"/>
          <p:cNvSpPr txBox="1">
            <a:spLocks noChangeArrowheads="1"/>
          </p:cNvSpPr>
          <p:nvPr/>
        </p:nvSpPr>
        <p:spPr bwMode="auto">
          <a:xfrm>
            <a:off x="1643063" y="2643188"/>
            <a:ext cx="7858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>
                <a:solidFill>
                  <a:srgbClr val="FF0000"/>
                </a:solidFill>
                <a:latin typeface="Franklin Gothic Book" pitchFamily="34" charset="0"/>
              </a:rPr>
              <a:t>S</a:t>
            </a:r>
            <a:r>
              <a:rPr lang="ru-RU" sz="2400" b="1" i="1">
                <a:solidFill>
                  <a:srgbClr val="FF0000"/>
                </a:solidFill>
                <a:latin typeface="Franklin Gothic Book" pitchFamily="34" charset="0"/>
              </a:rPr>
              <a:t>2</a:t>
            </a:r>
          </a:p>
        </p:txBody>
      </p:sp>
      <p:sp>
        <p:nvSpPr>
          <p:cNvPr id="19734" name="TextBox 21"/>
          <p:cNvSpPr txBox="1">
            <a:spLocks noChangeArrowheads="1"/>
          </p:cNvSpPr>
          <p:nvPr/>
        </p:nvSpPr>
        <p:spPr bwMode="auto">
          <a:xfrm>
            <a:off x="4214813" y="3786188"/>
            <a:ext cx="642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  <a:latin typeface="Franklin Gothic Book" pitchFamily="34" charset="0"/>
              </a:rPr>
              <a:t>S</a:t>
            </a:r>
            <a:r>
              <a:rPr lang="ru-RU" sz="1600" b="1" i="1">
                <a:solidFill>
                  <a:srgbClr val="FF0000"/>
                </a:solidFill>
                <a:latin typeface="Franklin Gothic Book" pitchFamily="34" charset="0"/>
              </a:rPr>
              <a:t>3</a:t>
            </a:r>
          </a:p>
        </p:txBody>
      </p:sp>
      <p:sp>
        <p:nvSpPr>
          <p:cNvPr id="19735" name="TextBox 22"/>
          <p:cNvSpPr txBox="1">
            <a:spLocks noChangeArrowheads="1"/>
          </p:cNvSpPr>
          <p:nvPr/>
        </p:nvSpPr>
        <p:spPr bwMode="auto">
          <a:xfrm>
            <a:off x="5429250" y="5500688"/>
            <a:ext cx="714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>
                <a:solidFill>
                  <a:srgbClr val="FF0000"/>
                </a:solidFill>
                <a:latin typeface="Franklin Gothic Book" pitchFamily="34" charset="0"/>
              </a:rPr>
              <a:t>S</a:t>
            </a:r>
            <a:r>
              <a:rPr lang="ru-RU" sz="2400" b="1" i="1">
                <a:solidFill>
                  <a:srgbClr val="FF0000"/>
                </a:solidFill>
                <a:latin typeface="Franklin Gothic Book" pitchFamily="34" charset="0"/>
              </a:rPr>
              <a:t>4</a:t>
            </a:r>
          </a:p>
        </p:txBody>
      </p:sp>
      <p:sp>
        <p:nvSpPr>
          <p:cNvPr id="19736" name="TextBox 23"/>
          <p:cNvSpPr txBox="1">
            <a:spLocks noChangeArrowheads="1"/>
          </p:cNvSpPr>
          <p:nvPr/>
        </p:nvSpPr>
        <p:spPr bwMode="auto">
          <a:xfrm>
            <a:off x="7286625" y="5286375"/>
            <a:ext cx="1500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  <a:latin typeface="Franklin Gothic Book" pitchFamily="34" charset="0"/>
              </a:rPr>
              <a:t>S</a:t>
            </a:r>
            <a:r>
              <a:rPr lang="ru-RU" sz="1400" b="1" i="1">
                <a:solidFill>
                  <a:srgbClr val="FF0000"/>
                </a:solidFill>
                <a:latin typeface="Franklin Gothic Book" pitchFamily="34" charset="0"/>
              </a:rPr>
              <a:t>общее</a:t>
            </a:r>
            <a:r>
              <a:rPr lang="ru-RU" sz="2400" b="1" i="1">
                <a:solidFill>
                  <a:srgbClr val="FF0000"/>
                </a:solidFill>
                <a:latin typeface="Franklin Gothic Book" pitchFamily="34" charset="0"/>
              </a:rPr>
              <a:t> = ?</a:t>
            </a:r>
          </a:p>
        </p:txBody>
      </p:sp>
      <p:sp>
        <p:nvSpPr>
          <p:cNvPr id="26" name="Правильный пятиугольник 25">
            <a:hlinkClick r:id="rId2" action="ppaction://hlinksldjump"/>
          </p:cNvPr>
          <p:cNvSpPr/>
          <p:nvPr/>
        </p:nvSpPr>
        <p:spPr>
          <a:xfrm>
            <a:off x="7929563" y="3000375"/>
            <a:ext cx="928687" cy="785813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3" name="Развернутая стрелка 32"/>
          <p:cNvSpPr/>
          <p:nvPr/>
        </p:nvSpPr>
        <p:spPr>
          <a:xfrm>
            <a:off x="8286750" y="3214688"/>
            <a:ext cx="285750" cy="428625"/>
          </a:xfrm>
          <a:prstGeom prst="uturnArrow">
            <a:avLst/>
          </a:prstGeom>
          <a:solidFill>
            <a:srgbClr val="0070C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9739" name="TextBox 34"/>
          <p:cNvSpPr txBox="1">
            <a:spLocks noChangeArrowheads="1"/>
          </p:cNvSpPr>
          <p:nvPr/>
        </p:nvSpPr>
        <p:spPr bwMode="auto">
          <a:xfrm>
            <a:off x="1571625" y="500063"/>
            <a:ext cx="3071813" cy="406400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>
                <a:solidFill>
                  <a:srgbClr val="7030A0"/>
                </a:solidFill>
                <a:latin typeface="Franklin Gothic Book" pitchFamily="34" charset="0"/>
              </a:rPr>
              <a:t>Маршрут  колобка</a:t>
            </a:r>
          </a:p>
        </p:txBody>
      </p:sp>
      <p:cxnSp>
        <p:nvCxnSpPr>
          <p:cNvPr id="37" name="Соединительная линия уступом 36"/>
          <p:cNvCxnSpPr/>
          <p:nvPr/>
        </p:nvCxnSpPr>
        <p:spPr>
          <a:xfrm rot="16200000" flipH="1">
            <a:off x="7500938" y="1143000"/>
            <a:ext cx="785812" cy="642938"/>
          </a:xfrm>
          <a:prstGeom prst="bentConnector3">
            <a:avLst>
              <a:gd name="adj1" fmla="val 98798"/>
            </a:avLst>
          </a:prstGeom>
          <a:ln w="25400" cap="rnd">
            <a:solidFill>
              <a:srgbClr val="0070C0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1500188" y="2000250"/>
            <a:ext cx="3000375" cy="1588"/>
          </a:xfrm>
          <a:prstGeom prst="straightConnector1">
            <a:avLst/>
          </a:prstGeom>
          <a:ln w="47625">
            <a:solidFill>
              <a:srgbClr val="00B050"/>
            </a:solidFill>
            <a:bevel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Соединительная линия уступом 46"/>
          <p:cNvCxnSpPr/>
          <p:nvPr/>
        </p:nvCxnSpPr>
        <p:spPr>
          <a:xfrm rot="5400000">
            <a:off x="1643062" y="2214563"/>
            <a:ext cx="3071813" cy="2643188"/>
          </a:xfrm>
          <a:prstGeom prst="bentConnector3">
            <a:avLst>
              <a:gd name="adj1" fmla="val 46158"/>
            </a:avLst>
          </a:prstGeom>
          <a:ln w="57150">
            <a:solidFill>
              <a:srgbClr val="00B0F0"/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Соединительная линия уступом 51"/>
          <p:cNvCxnSpPr/>
          <p:nvPr/>
        </p:nvCxnSpPr>
        <p:spPr>
          <a:xfrm flipV="1">
            <a:off x="1857375" y="3714750"/>
            <a:ext cx="4929188" cy="1357313"/>
          </a:xfrm>
          <a:prstGeom prst="bentConnector3">
            <a:avLst>
              <a:gd name="adj1" fmla="val 47307"/>
            </a:avLst>
          </a:prstGeom>
          <a:ln w="69850">
            <a:solidFill>
              <a:srgbClr val="0070C0"/>
            </a:solidFill>
            <a:headEnd type="oval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Соединительная линия уступом 54"/>
          <p:cNvCxnSpPr/>
          <p:nvPr/>
        </p:nvCxnSpPr>
        <p:spPr>
          <a:xfrm rot="5400000">
            <a:off x="4464844" y="3750469"/>
            <a:ext cx="2357438" cy="2286000"/>
          </a:xfrm>
          <a:prstGeom prst="bentConnector3">
            <a:avLst>
              <a:gd name="adj1" fmla="val 100049"/>
            </a:avLst>
          </a:prstGeom>
          <a:ln w="57150">
            <a:solidFill>
              <a:srgbClr val="FF0000"/>
            </a:solidFill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Овал 56"/>
          <p:cNvSpPr/>
          <p:nvPr/>
        </p:nvSpPr>
        <p:spPr>
          <a:xfrm flipV="1">
            <a:off x="4429125" y="6000750"/>
            <a:ext cx="142875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/>
          </p:cNvSpPr>
          <p:nvPr/>
        </p:nvSpPr>
        <p:spPr>
          <a:xfrm>
            <a:off x="1285852" y="214290"/>
            <a:ext cx="6415078" cy="969959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i="1" cap="all" dirty="0">
                <a:solidFill>
                  <a:srgbClr val="00B0F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Задания</a:t>
            </a:r>
            <a:r>
              <a:rPr lang="en-US" sz="4400" b="1" i="1" cap="all" dirty="0">
                <a:solidFill>
                  <a:srgbClr val="00B0F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 III </a:t>
            </a:r>
            <a:r>
              <a:rPr lang="ru-RU" sz="4400" b="1" i="1" cap="all" dirty="0">
                <a:solidFill>
                  <a:srgbClr val="00B0F0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уровня.</a:t>
            </a:r>
          </a:p>
        </p:txBody>
      </p:sp>
      <p:sp>
        <p:nvSpPr>
          <p:cNvPr id="20513" name="Rectangle 33"/>
          <p:cNvSpPr>
            <a:spLocks noChangeArrowheads="1"/>
          </p:cNvSpPr>
          <p:nvPr/>
        </p:nvSpPr>
        <p:spPr bwMode="auto">
          <a:xfrm>
            <a:off x="539750" y="1125538"/>
            <a:ext cx="7848600" cy="120032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/>
            <a:r>
              <a:rPr lang="ru-RU" b="1" dirty="0">
                <a:solidFill>
                  <a:srgbClr val="79A6FF"/>
                </a:solidFill>
              </a:rPr>
              <a:t>Постройте  </a:t>
            </a:r>
            <a:r>
              <a:rPr lang="ru-RU" b="1" dirty="0" smtClean="0">
                <a:solidFill>
                  <a:srgbClr val="79A6FF"/>
                </a:solidFill>
              </a:rPr>
              <a:t>графики  </a:t>
            </a:r>
            <a:r>
              <a:rPr lang="ru-RU" b="1" dirty="0">
                <a:solidFill>
                  <a:srgbClr val="79A6FF"/>
                </a:solidFill>
              </a:rPr>
              <a:t>движения</a:t>
            </a:r>
            <a:r>
              <a:rPr lang="en-US" b="1" dirty="0">
                <a:solidFill>
                  <a:srgbClr val="79A6FF"/>
                </a:solidFill>
              </a:rPr>
              <a:t> </a:t>
            </a:r>
            <a:r>
              <a:rPr lang="ru-RU" b="1" dirty="0">
                <a:solidFill>
                  <a:srgbClr val="79A6FF"/>
                </a:solidFill>
              </a:rPr>
              <a:t>колобка (если на общение с животными он тратил по 3 минуты):</a:t>
            </a:r>
          </a:p>
          <a:p>
            <a:pPr marL="342900" indent="-342900"/>
            <a:endParaRPr lang="ru-RU" b="1" dirty="0">
              <a:solidFill>
                <a:srgbClr val="79A6FF"/>
              </a:solidFill>
            </a:endParaRPr>
          </a:p>
          <a:p>
            <a:pPr marL="342900" indent="-342900"/>
            <a:r>
              <a:rPr lang="ru-RU" dirty="0">
                <a:solidFill>
                  <a:srgbClr val="002060"/>
                </a:solidFill>
              </a:rPr>
              <a:t>1) Пути от времени </a:t>
            </a:r>
            <a:r>
              <a:rPr lang="en-US" dirty="0">
                <a:solidFill>
                  <a:srgbClr val="002060"/>
                </a:solidFill>
              </a:rPr>
              <a:t>S</a:t>
            </a:r>
            <a:r>
              <a:rPr lang="ru-RU" dirty="0">
                <a:solidFill>
                  <a:srgbClr val="002060"/>
                </a:solidFill>
              </a:rPr>
              <a:t>(</a:t>
            </a:r>
            <a:r>
              <a:rPr lang="en-US" dirty="0">
                <a:solidFill>
                  <a:srgbClr val="002060"/>
                </a:solidFill>
              </a:rPr>
              <a:t>t</a:t>
            </a:r>
            <a:r>
              <a:rPr lang="ru-RU" dirty="0">
                <a:solidFill>
                  <a:srgbClr val="002060"/>
                </a:solidFill>
              </a:rPr>
              <a:t>) движение?</a:t>
            </a:r>
          </a:p>
        </p:txBody>
      </p:sp>
      <p:sp>
        <p:nvSpPr>
          <p:cNvPr id="20514" name="Rectangle 34"/>
          <p:cNvSpPr>
            <a:spLocks noChangeArrowheads="1"/>
          </p:cNvSpPr>
          <p:nvPr/>
        </p:nvSpPr>
        <p:spPr bwMode="auto">
          <a:xfrm>
            <a:off x="539750" y="3933825"/>
            <a:ext cx="5195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002060"/>
                </a:solidFill>
              </a:rPr>
              <a:t>2) Скорости от времени </a:t>
            </a:r>
            <a:r>
              <a:rPr lang="en-US" dirty="0">
                <a:solidFill>
                  <a:srgbClr val="002060"/>
                </a:solidFill>
              </a:rPr>
              <a:t>v(t)</a:t>
            </a:r>
            <a:r>
              <a:rPr lang="ru-RU" dirty="0">
                <a:solidFill>
                  <a:srgbClr val="002060"/>
                </a:solidFill>
              </a:rPr>
              <a:t> движение?</a:t>
            </a:r>
          </a:p>
        </p:txBody>
      </p: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503238" y="2357430"/>
            <a:ext cx="8640762" cy="1571636"/>
            <a:chOff x="113" y="1434"/>
            <a:chExt cx="5443" cy="1012"/>
          </a:xfrm>
        </p:grpSpPr>
        <p:sp>
          <p:nvSpPr>
            <p:cNvPr id="20509" name="Text Box 44"/>
            <p:cNvSpPr txBox="1">
              <a:spLocks noChangeArrowheads="1"/>
            </p:cNvSpPr>
            <p:nvPr/>
          </p:nvSpPr>
          <p:spPr bwMode="auto">
            <a:xfrm>
              <a:off x="113" y="1434"/>
              <a:ext cx="5443" cy="10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S</a:t>
              </a:r>
              <a:r>
                <a:rPr lang="ru-RU"/>
                <a:t>,м                                      </a:t>
              </a:r>
            </a:p>
            <a:p>
              <a:pPr>
                <a:spcBef>
                  <a:spcPct val="50000"/>
                </a:spcBef>
              </a:pPr>
              <a:endParaRPr lang="ru-RU" sz="800"/>
            </a:p>
            <a:p>
              <a:pPr>
                <a:spcBef>
                  <a:spcPct val="50000"/>
                </a:spcBef>
              </a:pPr>
              <a:endParaRPr lang="ru-RU" sz="800"/>
            </a:p>
            <a:p>
              <a:pPr>
                <a:spcBef>
                  <a:spcPct val="50000"/>
                </a:spcBef>
              </a:pPr>
              <a:endParaRPr lang="ru-RU" sz="800"/>
            </a:p>
            <a:p>
              <a:pPr>
                <a:spcBef>
                  <a:spcPct val="50000"/>
                </a:spcBef>
              </a:pPr>
              <a:endParaRPr lang="ru-RU" sz="800"/>
            </a:p>
            <a:p>
              <a:pPr>
                <a:spcBef>
                  <a:spcPct val="50000"/>
                </a:spcBef>
              </a:pPr>
              <a:endParaRPr lang="ru-RU" sz="800"/>
            </a:p>
            <a:p>
              <a:pPr>
                <a:spcBef>
                  <a:spcPct val="50000"/>
                </a:spcBef>
              </a:pPr>
              <a:r>
                <a:rPr lang="ru-RU" sz="1400"/>
                <a:t>    0                                     </a:t>
              </a:r>
              <a:r>
                <a:rPr lang="en-US" sz="1400"/>
                <a:t>t</a:t>
              </a:r>
              <a:r>
                <a:rPr lang="ru-RU" sz="1400"/>
                <a:t>,мин             </a:t>
              </a:r>
            </a:p>
          </p:txBody>
        </p:sp>
        <p:cxnSp>
          <p:nvCxnSpPr>
            <p:cNvPr id="20510" name="AutoShape 35"/>
            <p:cNvCxnSpPr>
              <a:cxnSpLocks noChangeShapeType="1"/>
            </p:cNvCxnSpPr>
            <p:nvPr/>
          </p:nvCxnSpPr>
          <p:spPr bwMode="auto">
            <a:xfrm>
              <a:off x="431" y="2296"/>
              <a:ext cx="113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0511" name="Line 36"/>
            <p:cNvSpPr>
              <a:spLocks noChangeShapeType="1"/>
            </p:cNvSpPr>
            <p:nvPr/>
          </p:nvSpPr>
          <p:spPr bwMode="auto">
            <a:xfrm flipV="1">
              <a:off x="521" y="1434"/>
              <a:ext cx="0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12" name="Line 46"/>
            <p:cNvSpPr>
              <a:spLocks noChangeShapeType="1"/>
            </p:cNvSpPr>
            <p:nvPr/>
          </p:nvSpPr>
          <p:spPr bwMode="auto">
            <a:xfrm>
              <a:off x="612" y="225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Line 47"/>
            <p:cNvSpPr>
              <a:spLocks noChangeShapeType="1"/>
            </p:cNvSpPr>
            <p:nvPr/>
          </p:nvSpPr>
          <p:spPr bwMode="auto">
            <a:xfrm>
              <a:off x="703" y="225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Line 48"/>
            <p:cNvSpPr>
              <a:spLocks noChangeShapeType="1"/>
            </p:cNvSpPr>
            <p:nvPr/>
          </p:nvSpPr>
          <p:spPr bwMode="auto">
            <a:xfrm>
              <a:off x="793" y="225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15" name="Line 49"/>
            <p:cNvSpPr>
              <a:spLocks noChangeShapeType="1"/>
            </p:cNvSpPr>
            <p:nvPr/>
          </p:nvSpPr>
          <p:spPr bwMode="auto">
            <a:xfrm>
              <a:off x="884" y="225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16" name="Line 50"/>
            <p:cNvSpPr>
              <a:spLocks noChangeShapeType="1"/>
            </p:cNvSpPr>
            <p:nvPr/>
          </p:nvSpPr>
          <p:spPr bwMode="auto">
            <a:xfrm>
              <a:off x="975" y="225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17" name="Line 51"/>
            <p:cNvSpPr>
              <a:spLocks noChangeShapeType="1"/>
            </p:cNvSpPr>
            <p:nvPr/>
          </p:nvSpPr>
          <p:spPr bwMode="auto">
            <a:xfrm>
              <a:off x="1066" y="225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18" name="Line 52"/>
            <p:cNvSpPr>
              <a:spLocks noChangeShapeType="1"/>
            </p:cNvSpPr>
            <p:nvPr/>
          </p:nvSpPr>
          <p:spPr bwMode="auto">
            <a:xfrm>
              <a:off x="1156" y="225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19" name="Line 53"/>
            <p:cNvSpPr>
              <a:spLocks noChangeShapeType="1"/>
            </p:cNvSpPr>
            <p:nvPr/>
          </p:nvSpPr>
          <p:spPr bwMode="auto">
            <a:xfrm>
              <a:off x="1247" y="225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0" name="Line 54"/>
            <p:cNvSpPr>
              <a:spLocks noChangeShapeType="1"/>
            </p:cNvSpPr>
            <p:nvPr/>
          </p:nvSpPr>
          <p:spPr bwMode="auto">
            <a:xfrm>
              <a:off x="1338" y="225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1" name="Line 55"/>
            <p:cNvSpPr>
              <a:spLocks noChangeShapeType="1"/>
            </p:cNvSpPr>
            <p:nvPr/>
          </p:nvSpPr>
          <p:spPr bwMode="auto">
            <a:xfrm>
              <a:off x="1429" y="225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2" name="Line 56"/>
            <p:cNvSpPr>
              <a:spLocks noChangeShapeType="1"/>
            </p:cNvSpPr>
            <p:nvPr/>
          </p:nvSpPr>
          <p:spPr bwMode="auto">
            <a:xfrm>
              <a:off x="476" y="2205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3" name="Line 57"/>
            <p:cNvSpPr>
              <a:spLocks noChangeShapeType="1"/>
            </p:cNvSpPr>
            <p:nvPr/>
          </p:nvSpPr>
          <p:spPr bwMode="auto">
            <a:xfrm>
              <a:off x="476" y="2115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4" name="Line 58"/>
            <p:cNvSpPr>
              <a:spLocks noChangeShapeType="1"/>
            </p:cNvSpPr>
            <p:nvPr/>
          </p:nvSpPr>
          <p:spPr bwMode="auto">
            <a:xfrm>
              <a:off x="476" y="2024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5" name="Line 59"/>
            <p:cNvSpPr>
              <a:spLocks noChangeShapeType="1"/>
            </p:cNvSpPr>
            <p:nvPr/>
          </p:nvSpPr>
          <p:spPr bwMode="auto">
            <a:xfrm>
              <a:off x="476" y="1933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6" name="Line 60"/>
            <p:cNvSpPr>
              <a:spLocks noChangeShapeType="1"/>
            </p:cNvSpPr>
            <p:nvPr/>
          </p:nvSpPr>
          <p:spPr bwMode="auto">
            <a:xfrm>
              <a:off x="476" y="1842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7" name="Line 61"/>
            <p:cNvSpPr>
              <a:spLocks noChangeShapeType="1"/>
            </p:cNvSpPr>
            <p:nvPr/>
          </p:nvSpPr>
          <p:spPr bwMode="auto">
            <a:xfrm>
              <a:off x="476" y="1752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8" name="Line 62"/>
            <p:cNvSpPr>
              <a:spLocks noChangeShapeType="1"/>
            </p:cNvSpPr>
            <p:nvPr/>
          </p:nvSpPr>
          <p:spPr bwMode="auto">
            <a:xfrm>
              <a:off x="476" y="1661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29" name="Line 63"/>
            <p:cNvSpPr>
              <a:spLocks noChangeShapeType="1"/>
            </p:cNvSpPr>
            <p:nvPr/>
          </p:nvSpPr>
          <p:spPr bwMode="auto">
            <a:xfrm>
              <a:off x="476" y="1570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611" name="Rectangle 131"/>
          <p:cNvSpPr>
            <a:spLocks noChangeArrowheads="1"/>
          </p:cNvSpPr>
          <p:nvPr/>
        </p:nvSpPr>
        <p:spPr bwMode="auto">
          <a:xfrm>
            <a:off x="395288" y="4292600"/>
            <a:ext cx="4716462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v</a:t>
            </a:r>
            <a:r>
              <a:rPr lang="ru-RU" dirty="0"/>
              <a:t>,м</a:t>
            </a:r>
            <a:r>
              <a:rPr lang="en-US" dirty="0"/>
              <a:t>/c</a:t>
            </a:r>
            <a:r>
              <a:rPr lang="ru-RU" dirty="0"/>
              <a:t>                                     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    0                                     </a:t>
            </a:r>
            <a:r>
              <a:rPr lang="en-US" dirty="0"/>
              <a:t>t</a:t>
            </a:r>
            <a:r>
              <a:rPr lang="ru-RU" dirty="0"/>
              <a:t>,мин</a:t>
            </a:r>
          </a:p>
        </p:txBody>
      </p:sp>
      <p:grpSp>
        <p:nvGrpSpPr>
          <p:cNvPr id="4" name="Group 109"/>
          <p:cNvGrpSpPr>
            <a:grpSpLocks/>
          </p:cNvGrpSpPr>
          <p:nvPr/>
        </p:nvGrpSpPr>
        <p:grpSpPr bwMode="auto">
          <a:xfrm>
            <a:off x="503238" y="4786322"/>
            <a:ext cx="8355042" cy="1512888"/>
            <a:chOff x="113" y="1434"/>
            <a:chExt cx="5443" cy="953"/>
          </a:xfrm>
        </p:grpSpPr>
        <p:sp>
          <p:nvSpPr>
            <p:cNvPr id="20488" name="Text Box 110"/>
            <p:cNvSpPr txBox="1">
              <a:spLocks noChangeArrowheads="1"/>
            </p:cNvSpPr>
            <p:nvPr/>
          </p:nvSpPr>
          <p:spPr bwMode="auto">
            <a:xfrm>
              <a:off x="113" y="1434"/>
              <a:ext cx="544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1400"/>
            </a:p>
          </p:txBody>
        </p:sp>
        <p:cxnSp>
          <p:nvCxnSpPr>
            <p:cNvPr id="20489" name="AutoShape 111"/>
            <p:cNvCxnSpPr>
              <a:cxnSpLocks noChangeShapeType="1"/>
            </p:cNvCxnSpPr>
            <p:nvPr/>
          </p:nvCxnSpPr>
          <p:spPr bwMode="auto">
            <a:xfrm>
              <a:off x="431" y="2296"/>
              <a:ext cx="113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0490" name="Line 112"/>
            <p:cNvSpPr>
              <a:spLocks noChangeShapeType="1"/>
            </p:cNvSpPr>
            <p:nvPr/>
          </p:nvSpPr>
          <p:spPr bwMode="auto">
            <a:xfrm flipV="1">
              <a:off x="521" y="1434"/>
              <a:ext cx="0" cy="9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1" name="Line 113"/>
            <p:cNvSpPr>
              <a:spLocks noChangeShapeType="1"/>
            </p:cNvSpPr>
            <p:nvPr/>
          </p:nvSpPr>
          <p:spPr bwMode="auto">
            <a:xfrm>
              <a:off x="612" y="225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2" name="Line 114"/>
            <p:cNvSpPr>
              <a:spLocks noChangeShapeType="1"/>
            </p:cNvSpPr>
            <p:nvPr/>
          </p:nvSpPr>
          <p:spPr bwMode="auto">
            <a:xfrm>
              <a:off x="703" y="225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3" name="Line 115"/>
            <p:cNvSpPr>
              <a:spLocks noChangeShapeType="1"/>
            </p:cNvSpPr>
            <p:nvPr/>
          </p:nvSpPr>
          <p:spPr bwMode="auto">
            <a:xfrm>
              <a:off x="793" y="225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4" name="Line 116"/>
            <p:cNvSpPr>
              <a:spLocks noChangeShapeType="1"/>
            </p:cNvSpPr>
            <p:nvPr/>
          </p:nvSpPr>
          <p:spPr bwMode="auto">
            <a:xfrm>
              <a:off x="884" y="225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5" name="Line 117"/>
            <p:cNvSpPr>
              <a:spLocks noChangeShapeType="1"/>
            </p:cNvSpPr>
            <p:nvPr/>
          </p:nvSpPr>
          <p:spPr bwMode="auto">
            <a:xfrm>
              <a:off x="975" y="225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6" name="Line 118"/>
            <p:cNvSpPr>
              <a:spLocks noChangeShapeType="1"/>
            </p:cNvSpPr>
            <p:nvPr/>
          </p:nvSpPr>
          <p:spPr bwMode="auto">
            <a:xfrm>
              <a:off x="1066" y="225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7" name="Line 119"/>
            <p:cNvSpPr>
              <a:spLocks noChangeShapeType="1"/>
            </p:cNvSpPr>
            <p:nvPr/>
          </p:nvSpPr>
          <p:spPr bwMode="auto">
            <a:xfrm>
              <a:off x="1156" y="225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8" name="Line 120"/>
            <p:cNvSpPr>
              <a:spLocks noChangeShapeType="1"/>
            </p:cNvSpPr>
            <p:nvPr/>
          </p:nvSpPr>
          <p:spPr bwMode="auto">
            <a:xfrm>
              <a:off x="1247" y="225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9" name="Line 121"/>
            <p:cNvSpPr>
              <a:spLocks noChangeShapeType="1"/>
            </p:cNvSpPr>
            <p:nvPr/>
          </p:nvSpPr>
          <p:spPr bwMode="auto">
            <a:xfrm>
              <a:off x="1338" y="225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00" name="Line 122"/>
            <p:cNvSpPr>
              <a:spLocks noChangeShapeType="1"/>
            </p:cNvSpPr>
            <p:nvPr/>
          </p:nvSpPr>
          <p:spPr bwMode="auto">
            <a:xfrm>
              <a:off x="1429" y="2251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01" name="Line 123"/>
            <p:cNvSpPr>
              <a:spLocks noChangeShapeType="1"/>
            </p:cNvSpPr>
            <p:nvPr/>
          </p:nvSpPr>
          <p:spPr bwMode="auto">
            <a:xfrm>
              <a:off x="476" y="2205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02" name="Line 124"/>
            <p:cNvSpPr>
              <a:spLocks noChangeShapeType="1"/>
            </p:cNvSpPr>
            <p:nvPr/>
          </p:nvSpPr>
          <p:spPr bwMode="auto">
            <a:xfrm>
              <a:off x="476" y="2115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03" name="Line 125"/>
            <p:cNvSpPr>
              <a:spLocks noChangeShapeType="1"/>
            </p:cNvSpPr>
            <p:nvPr/>
          </p:nvSpPr>
          <p:spPr bwMode="auto">
            <a:xfrm>
              <a:off x="476" y="2024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04" name="Line 126"/>
            <p:cNvSpPr>
              <a:spLocks noChangeShapeType="1"/>
            </p:cNvSpPr>
            <p:nvPr/>
          </p:nvSpPr>
          <p:spPr bwMode="auto">
            <a:xfrm>
              <a:off x="476" y="1933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05" name="Line 127"/>
            <p:cNvSpPr>
              <a:spLocks noChangeShapeType="1"/>
            </p:cNvSpPr>
            <p:nvPr/>
          </p:nvSpPr>
          <p:spPr bwMode="auto">
            <a:xfrm>
              <a:off x="476" y="1842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06" name="Line 128"/>
            <p:cNvSpPr>
              <a:spLocks noChangeShapeType="1"/>
            </p:cNvSpPr>
            <p:nvPr/>
          </p:nvSpPr>
          <p:spPr bwMode="auto">
            <a:xfrm>
              <a:off x="476" y="1752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07" name="Line 129"/>
            <p:cNvSpPr>
              <a:spLocks noChangeShapeType="1"/>
            </p:cNvSpPr>
            <p:nvPr/>
          </p:nvSpPr>
          <p:spPr bwMode="auto">
            <a:xfrm>
              <a:off x="476" y="1661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08" name="Line 130"/>
            <p:cNvSpPr>
              <a:spLocks noChangeShapeType="1"/>
            </p:cNvSpPr>
            <p:nvPr/>
          </p:nvSpPr>
          <p:spPr bwMode="auto">
            <a:xfrm>
              <a:off x="476" y="1570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0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3" grpId="0" animBg="1"/>
      <p:bldP spid="205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643042" y="285728"/>
            <a:ext cx="5572164" cy="100013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F0"/>
                </a:solidFill>
              </a:rPr>
              <a:t> Задания </a:t>
            </a:r>
            <a:r>
              <a:rPr lang="en-US" dirty="0" smtClean="0">
                <a:solidFill>
                  <a:srgbClr val="00B0F0"/>
                </a:solidFill>
              </a:rPr>
              <a:t> I  </a:t>
            </a:r>
            <a:r>
              <a:rPr lang="ru-RU" dirty="0" smtClean="0">
                <a:solidFill>
                  <a:srgbClr val="00B0F0"/>
                </a:solidFill>
              </a:rPr>
              <a:t>уровня 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00063" y="2143125"/>
            <a:ext cx="8001000" cy="3714767"/>
          </a:xfrm>
        </p:spPr>
        <p:txBody>
          <a:bodyPr/>
          <a:lstStyle/>
          <a:p>
            <a:pPr marL="609600" indent="-609600" eaLnBrk="1" hangingPunct="1"/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1)  Дети, вам не приходило в голову, чему равен объём колобка? Помогите его вычислить! </a:t>
            </a:r>
            <a:r>
              <a:rPr lang="ru-RU" b="1" i="1" dirty="0" smtClean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(см. таблицу № 1)</a:t>
            </a:r>
            <a:endParaRPr lang="ru-RU" b="1" i="1" dirty="0" smtClean="0">
              <a:solidFill>
                <a:srgbClr val="7030A0"/>
              </a:solidFill>
              <a:latin typeface="Arial" charset="0"/>
            </a:endParaRPr>
          </a:p>
          <a:p>
            <a:pPr marL="609600" indent="-609600" algn="r" eaLnBrk="1" hangingPunct="1"/>
            <a:r>
              <a:rPr lang="ru-RU" b="1" i="1" dirty="0" smtClean="0">
                <a:solidFill>
                  <a:srgbClr val="7030A0"/>
                </a:solidFill>
              </a:rPr>
              <a:t>(ответ записать в см3, м3)</a:t>
            </a:r>
            <a:endParaRPr lang="ru-RU" b="1" i="1" dirty="0" smtClean="0">
              <a:solidFill>
                <a:srgbClr val="7030A0"/>
              </a:solidFill>
              <a:latin typeface="Arial" charset="0"/>
            </a:endParaRPr>
          </a:p>
          <a:p>
            <a:pPr marL="609600" indent="-609600" eaLnBrk="1" hangingPunct="1"/>
            <a:endParaRPr lang="ru-RU" b="1" i="1" dirty="0" smtClean="0">
              <a:solidFill>
                <a:srgbClr val="7030A0"/>
              </a:solidFill>
              <a:latin typeface="Arial" charset="0"/>
            </a:endParaRPr>
          </a:p>
          <a:p>
            <a:pPr marL="609600" indent="-609600" eaLnBrk="1" hangingPunct="1"/>
            <a:r>
              <a:rPr lang="ru-RU" i="1" dirty="0" smtClean="0">
                <a:solidFill>
                  <a:srgbClr val="7030A0"/>
                </a:solidFill>
                <a:latin typeface="Arial" charset="0"/>
              </a:rPr>
              <a:t>2)</a:t>
            </a:r>
            <a:r>
              <a:rPr lang="ru-RU" b="1" i="1" dirty="0" smtClean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А плотность колобка?     (ответ записать в г/см3, кг /м3)</a:t>
            </a:r>
            <a:endParaRPr lang="ru-RU" b="1" i="1" dirty="0" smtClean="0">
              <a:solidFill>
                <a:srgbClr val="7030A0"/>
              </a:solidFill>
              <a:latin typeface="Arial" charset="0"/>
            </a:endParaRPr>
          </a:p>
          <a:p>
            <a:pPr marL="609600" indent="-609600" eaLnBrk="1" hangingPunct="1"/>
            <a:endParaRPr lang="ru-RU" b="1" i="1" dirty="0" smtClean="0">
              <a:solidFill>
                <a:srgbClr val="7030A0"/>
              </a:solidFill>
              <a:latin typeface="Arial" charset="0"/>
            </a:endParaRPr>
          </a:p>
          <a:p>
            <a:pPr marL="609600" indent="-609600" eaLnBrk="1" hangingPunct="1"/>
            <a:endParaRPr lang="ru-RU" b="1" i="1" dirty="0" smtClean="0">
              <a:solidFill>
                <a:srgbClr val="7030A0"/>
              </a:solidFill>
            </a:endParaRPr>
          </a:p>
          <a:p>
            <a:pPr marL="609600" indent="-609600" eaLnBrk="1" hangingPunct="1"/>
            <a:endParaRPr lang="ru-RU" b="1" i="1" dirty="0" smtClean="0">
              <a:solidFill>
                <a:srgbClr val="7030A0"/>
              </a:solidFill>
            </a:endParaRPr>
          </a:p>
        </p:txBody>
      </p:sp>
      <p:sp>
        <p:nvSpPr>
          <p:cNvPr id="9" name="Улыбающееся лицо 8"/>
          <p:cNvSpPr/>
          <p:nvPr/>
        </p:nvSpPr>
        <p:spPr>
          <a:xfrm>
            <a:off x="785813" y="285750"/>
            <a:ext cx="571500" cy="5715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Улыбающееся лицо 9"/>
          <p:cNvSpPr/>
          <p:nvPr/>
        </p:nvSpPr>
        <p:spPr>
          <a:xfrm>
            <a:off x="7572375" y="285750"/>
            <a:ext cx="571500" cy="5715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1510" name="TextBox 5"/>
          <p:cNvSpPr txBox="1">
            <a:spLocks noChangeArrowheads="1"/>
          </p:cNvSpPr>
          <p:nvPr/>
        </p:nvSpPr>
        <p:spPr bwMode="auto">
          <a:xfrm>
            <a:off x="2286000" y="1285875"/>
            <a:ext cx="4357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2060"/>
                </a:solidFill>
                <a:latin typeface="Franklin Gothic Book" pitchFamily="34" charset="0"/>
              </a:rPr>
              <a:t>по теме плотность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703</TotalTime>
  <Words>436</Words>
  <Application>Microsoft Office PowerPoint</Application>
  <PresentationFormat>Экран (4:3)</PresentationFormat>
  <Paragraphs>107</Paragraphs>
  <Slides>12</Slides>
  <Notes>0</Notes>
  <HiddenSlides>3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Arial Black</vt:lpstr>
      <vt:lpstr>Calibri</vt:lpstr>
      <vt:lpstr>Franklin Gothic Book</vt:lpstr>
      <vt:lpstr>Franklin Gothic Medium</vt:lpstr>
      <vt:lpstr>Times New Roman</vt:lpstr>
      <vt:lpstr>Wingdings 2</vt:lpstr>
      <vt:lpstr>Трек</vt:lpstr>
      <vt:lpstr> Механическое движение, плотность вещества  по сказке  «Колобок»</vt:lpstr>
      <vt:lpstr>Презентация PowerPoint</vt:lpstr>
      <vt:lpstr>Дополнительные данные:</vt:lpstr>
      <vt:lpstr>Задания I уровня.</vt:lpstr>
      <vt:lpstr>Презентация PowerPoint</vt:lpstr>
      <vt:lpstr>Задания II уровня.</vt:lpstr>
      <vt:lpstr>Презентация PowerPoint</vt:lpstr>
      <vt:lpstr>Презентация PowerPoint</vt:lpstr>
      <vt:lpstr> Задания  I  уровня </vt:lpstr>
      <vt:lpstr>Презентация PowerPoint</vt:lpstr>
      <vt:lpstr>Презентация PowerPoint</vt:lpstr>
      <vt:lpstr>Презентация PowerPoint</vt:lpstr>
    </vt:vector>
  </TitlesOfParts>
  <Company>Дом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Механическое движение</dc:title>
  <dc:creator>Живоглядов</dc:creator>
  <cp:lastModifiedBy>Alex V</cp:lastModifiedBy>
  <cp:revision>76</cp:revision>
  <dcterms:created xsi:type="dcterms:W3CDTF">2008-10-23T10:16:22Z</dcterms:created>
  <dcterms:modified xsi:type="dcterms:W3CDTF">2018-10-15T13:43:33Z</dcterms:modified>
</cp:coreProperties>
</file>